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9" r:id="rId7"/>
    <p:sldId id="261" r:id="rId8"/>
    <p:sldId id="260" r:id="rId9"/>
    <p:sldId id="263" r:id="rId10"/>
    <p:sldId id="268" r:id="rId11"/>
    <p:sldId id="264" r:id="rId12"/>
    <p:sldId id="266" r:id="rId13"/>
    <p:sldId id="267" r:id="rId14"/>
    <p:sldId id="270" r:id="rId15"/>
    <p:sldId id="271" r:id="rId16"/>
    <p:sldId id="265" r:id="rId17"/>
    <p:sldId id="272" r:id="rId18"/>
    <p:sldId id="273" r:id="rId19"/>
    <p:sldId id="274" r:id="rId20"/>
    <p:sldId id="277" r:id="rId21"/>
    <p:sldId id="276" r:id="rId22"/>
    <p:sldId id="275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5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1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8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5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873FA-597C-4E21-BE2F-51F4A685A7E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FC37E-91AC-4CEE-A0B0-808797B7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8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Paraguay</a:t>
            </a:r>
            <a:br>
              <a:rPr lang="en-US" dirty="0" smtClean="0"/>
            </a:br>
            <a:r>
              <a:rPr lang="en-US" dirty="0" smtClean="0"/>
              <a:t>July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7" y="2976165"/>
            <a:ext cx="4764990" cy="3573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69" y="1157725"/>
            <a:ext cx="5295154" cy="2994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462"/>
            <a:ext cx="10515600" cy="1325563"/>
          </a:xfrm>
        </p:spPr>
        <p:txBody>
          <a:bodyPr/>
          <a:lstStyle/>
          <a:p>
            <a:r>
              <a:rPr lang="en-US" dirty="0" smtClean="0"/>
              <a:t>Making the Work Assignments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892300" y="1247605"/>
            <a:ext cx="4718384" cy="2668133"/>
            <a:chOff x="1892300" y="1247605"/>
            <a:chExt cx="4718384" cy="26681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300" y="1247605"/>
              <a:ext cx="4718384" cy="26681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93636" y="3305514"/>
              <a:ext cx="3823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Laying out the inside….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6000" y="3305514"/>
            <a:ext cx="5797216" cy="3278187"/>
            <a:chOff x="6155785" y="1320801"/>
            <a:chExt cx="5797216" cy="32781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785" y="1320801"/>
              <a:ext cx="5797216" cy="32781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17842" y="3879479"/>
              <a:ext cx="3823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Laying out the outside….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20183" y="1096986"/>
            <a:ext cx="382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Everyone Works…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Electrical Construction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0792" y="1394637"/>
            <a:ext cx="3303583" cy="5051330"/>
            <a:chOff x="316792" y="1369237"/>
            <a:chExt cx="2756693" cy="4787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30528" y="2416557"/>
              <a:ext cx="4787748" cy="26931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72577" y="3763111"/>
              <a:ext cx="16009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Bob laid out the walls to be channeled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98934" y="1429381"/>
            <a:ext cx="3428292" cy="5051330"/>
            <a:chOff x="3124908" y="1369237"/>
            <a:chExt cx="2693110" cy="47877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77588" y="2416557"/>
              <a:ext cx="4787750" cy="26931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60652" y="1490633"/>
              <a:ext cx="2159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Jonathan channels the walls with hammer and chisel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02585" y="1465207"/>
            <a:ext cx="3351215" cy="4993460"/>
            <a:chOff x="5945185" y="1369240"/>
            <a:chExt cx="2693109" cy="47877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97866" y="2416559"/>
              <a:ext cx="4787748" cy="26931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096000" y="4800768"/>
              <a:ext cx="2159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Dave channels the walls with a power cutter!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0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382" y="2504332"/>
            <a:ext cx="5332947" cy="2999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Electrical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1644" y="2482232"/>
            <a:ext cx="5438424" cy="3059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900" y="1563688"/>
            <a:ext cx="279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Trenching by shovel and pick axe!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0856" y="4319588"/>
            <a:ext cx="279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Observing their handy work!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139" y="2482233"/>
            <a:ext cx="5438424" cy="30591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85908" y="1787144"/>
            <a:ext cx="279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…and building relationships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Touches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0" y="1320801"/>
            <a:ext cx="6018999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50" y="161925"/>
            <a:ext cx="3878036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2532" y="1167468"/>
            <a:ext cx="382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Putting Conduit… “</a:t>
            </a:r>
            <a:r>
              <a:rPr lang="en-US" sz="2800" b="1" dirty="0" err="1" smtClean="0">
                <a:solidFill>
                  <a:srgbClr val="FFFF00"/>
                </a:solidFill>
              </a:rPr>
              <a:t>tubos</a:t>
            </a:r>
            <a:r>
              <a:rPr lang="en-US" sz="2800" b="1" dirty="0" smtClean="0">
                <a:solidFill>
                  <a:srgbClr val="FFFF00"/>
                </a:solidFill>
              </a:rPr>
              <a:t>” in the walls….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87476" y="3480198"/>
            <a:ext cx="5249774" cy="3085702"/>
            <a:chOff x="3259346" y="2400698"/>
            <a:chExt cx="5249774" cy="30857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346" y="2517778"/>
              <a:ext cx="5249774" cy="296862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586464" y="2400698"/>
              <a:ext cx="3823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Making up the panel….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37250" y="365125"/>
            <a:ext cx="382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Finished work….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a Full Day’s Work It’s Quitting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14" y="1394732"/>
            <a:ext cx="8808586" cy="49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8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Food, Fellowship and Libation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9811" y="3752465"/>
            <a:ext cx="210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Breakfast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6891" y="2585641"/>
            <a:ext cx="5143500" cy="2893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0" y="1544036"/>
            <a:ext cx="5501773" cy="3094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07" y="1291730"/>
            <a:ext cx="4626544" cy="2616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52" y="3508972"/>
            <a:ext cx="5213474" cy="294809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2927" y="4160236"/>
            <a:ext cx="4083255" cy="2296831"/>
            <a:chOff x="3042927" y="4160236"/>
            <a:chExt cx="4083255" cy="22968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27" y="4160236"/>
              <a:ext cx="4083255" cy="229683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6600" y="4304893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Cocina</a:t>
              </a:r>
              <a:r>
                <a:rPr lang="en-US" dirty="0" smtClean="0">
                  <a:solidFill>
                    <a:srgbClr val="FFFF00"/>
                  </a:solidFill>
                </a:rPr>
                <a:t> de Mama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4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6" y="3344900"/>
            <a:ext cx="4385204" cy="3288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dirty="0" smtClean="0"/>
              <a:t>Praise, Worship and Sharing the Word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2144" y="2468563"/>
            <a:ext cx="5373514" cy="3022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97324" y="3560701"/>
            <a:ext cx="5314950" cy="3148721"/>
            <a:chOff x="611185" y="2075689"/>
            <a:chExt cx="7112000" cy="4000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85" y="2075689"/>
              <a:ext cx="7112000" cy="4000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9823" y="4230392"/>
              <a:ext cx="2969092" cy="152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00"/>
                  </a:solidFill>
                </a:rPr>
                <a:t>Street Preaching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737600" y="1390589"/>
            <a:ext cx="245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Donated Medicine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1798" y="1429545"/>
            <a:ext cx="4533900" cy="2550319"/>
            <a:chOff x="431798" y="1429545"/>
            <a:chExt cx="4533900" cy="25503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98" y="1429545"/>
              <a:ext cx="4533900" cy="25503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8200" y="3485082"/>
              <a:ext cx="330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Passing out Spiritual Tracks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47349" y="5619310"/>
            <a:ext cx="250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Worshiping Together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165363"/>
            <a:ext cx="4104909" cy="3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104196" y="3564341"/>
            <a:ext cx="5412607" cy="3060700"/>
            <a:chOff x="6551996" y="3461649"/>
            <a:chExt cx="5412607" cy="30607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996" y="3461649"/>
              <a:ext cx="5412607" cy="30607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963896" y="4965581"/>
              <a:ext cx="16459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Stucco in the Stairwell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7" y="1201738"/>
            <a:ext cx="4748883" cy="2685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More Too…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33600" y="1389409"/>
            <a:ext cx="5012267" cy="2829223"/>
            <a:chOff x="6096000" y="1262409"/>
            <a:chExt cx="5012267" cy="28292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72232"/>
              <a:ext cx="5012267" cy="2819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670094" y="1262409"/>
              <a:ext cx="336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Plumbing in Paraguay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1137" y="1604610"/>
            <a:ext cx="2525713" cy="2919368"/>
            <a:chOff x="4173537" y="1477610"/>
            <a:chExt cx="2525713" cy="44901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91316" y="2459831"/>
              <a:ext cx="4490156" cy="25257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05300" y="1724074"/>
              <a:ext cx="2197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Repair of Downspout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5982" y="3902478"/>
            <a:ext cx="4989689" cy="2806700"/>
            <a:chOff x="6182178" y="3656956"/>
            <a:chExt cx="4989689" cy="2806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178" y="3656956"/>
              <a:ext cx="4989689" cy="2806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20278" y="3682403"/>
              <a:ext cx="336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Taking care of the books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86650" y="3303195"/>
            <a:ext cx="3759200" cy="52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Computers for School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178784" y="3830321"/>
            <a:ext cx="3517900" cy="2638425"/>
            <a:chOff x="9178784" y="3830321"/>
            <a:chExt cx="3517900" cy="26384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784" y="3830321"/>
              <a:ext cx="3517900" cy="26384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693400" y="3936908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Music Instruction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06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Lots of New Friends…family we’ve just met!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77501" y="1501773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Tana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91401" y="1369203"/>
            <a:ext cx="4508500" cy="3395817"/>
            <a:chOff x="7391401" y="1369203"/>
            <a:chExt cx="4508500" cy="33958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1" y="1383645"/>
              <a:ext cx="4508500" cy="33813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48550" y="1369203"/>
              <a:ext cx="1568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Mrs. </a:t>
              </a:r>
              <a:r>
                <a:rPr lang="en-US" sz="2800" dirty="0" err="1" smtClean="0">
                  <a:solidFill>
                    <a:srgbClr val="FFFF00"/>
                  </a:solidFill>
                </a:rPr>
                <a:t>Maureira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4800" y="3818520"/>
            <a:ext cx="3962400" cy="2971800"/>
            <a:chOff x="3651253" y="3886200"/>
            <a:chExt cx="3962400" cy="2971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253" y="3886200"/>
              <a:ext cx="3962400" cy="29718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565653" y="6241579"/>
              <a:ext cx="2578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Pastor and Wife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27950" y="3575634"/>
            <a:ext cx="4286248" cy="3214686"/>
            <a:chOff x="7727950" y="3575634"/>
            <a:chExt cx="4286248" cy="32146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950" y="3575634"/>
              <a:ext cx="4286248" cy="32146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753349" y="5567846"/>
              <a:ext cx="25781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Watching Volleyball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1149" y="3304138"/>
            <a:ext cx="4639733" cy="3479800"/>
            <a:chOff x="1524000" y="0"/>
            <a:chExt cx="4639733" cy="34798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4639733" cy="34798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708150" y="2433491"/>
              <a:ext cx="25781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Playing Volleyball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70025" y="1282441"/>
            <a:ext cx="4356100" cy="3082926"/>
            <a:chOff x="457200" y="1501773"/>
            <a:chExt cx="4584700" cy="3438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57200" y="1501773"/>
              <a:ext cx="4584700" cy="34385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74800" y="1824938"/>
              <a:ext cx="142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FF00"/>
                  </a:solidFill>
                </a:rPr>
                <a:t>Lillanna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60750" y="1690688"/>
              <a:ext cx="142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Anette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6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Around Barrio </a:t>
            </a:r>
            <a:r>
              <a:rPr lang="en-US" dirty="0" err="1" smtClean="0"/>
              <a:t>Parque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244601"/>
            <a:ext cx="4699000" cy="3524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7793" y="810684"/>
            <a:ext cx="3564467" cy="2673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84" y="3929593"/>
            <a:ext cx="4730416" cy="2674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1" y="2646644"/>
            <a:ext cx="5277182" cy="3957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419491"/>
            <a:ext cx="3708399" cy="27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47878" y="3497162"/>
            <a:ext cx="4412343" cy="3309257"/>
            <a:chOff x="275771" y="3985596"/>
            <a:chExt cx="4412343" cy="33092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5771" y="3985596"/>
              <a:ext cx="4412343" cy="33092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8627" y="6549854"/>
              <a:ext cx="40494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Joseph, Annette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9398" y="3817817"/>
            <a:ext cx="3332238" cy="261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862446" y="3424824"/>
            <a:ext cx="4366797" cy="3275098"/>
            <a:chOff x="5618841" y="4739078"/>
            <a:chExt cx="4366797" cy="32750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618841" y="4739078"/>
              <a:ext cx="4366797" cy="327509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72943" y="7329657"/>
              <a:ext cx="843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AG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Team….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38628" y="1509486"/>
            <a:ext cx="3367315" cy="2525486"/>
            <a:chOff x="638628" y="1509486"/>
            <a:chExt cx="3367315" cy="25254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38628" y="1509486"/>
              <a:ext cx="3367315" cy="25254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8200" y="3468920"/>
              <a:ext cx="2848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Tana and </a:t>
              </a:r>
              <a:r>
                <a:rPr lang="en-US" sz="2800" dirty="0" err="1" smtClean="0">
                  <a:solidFill>
                    <a:srgbClr val="FFFF00"/>
                  </a:solidFill>
                </a:rPr>
                <a:t>Micheal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19497" y="710631"/>
            <a:ext cx="4412343" cy="3309257"/>
            <a:chOff x="4325257" y="522871"/>
            <a:chExt cx="4412343" cy="33092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257" y="522871"/>
              <a:ext cx="4412343" cy="33092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88114" y="3048000"/>
              <a:ext cx="3701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Gpa</a:t>
              </a:r>
              <a:r>
                <a:rPr lang="en-US" dirty="0" smtClean="0">
                  <a:solidFill>
                    <a:srgbClr val="FFFF00"/>
                  </a:solidFill>
                </a:rPr>
                <a:t> Dave, Bob and Nancy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41518" y="818349"/>
            <a:ext cx="4208007" cy="3032122"/>
            <a:chOff x="8016876" y="1572684"/>
            <a:chExt cx="3715657" cy="27867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16876" y="1572684"/>
              <a:ext cx="3715657" cy="27867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450489" y="3651300"/>
              <a:ext cx="2848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Gordon and Mike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91252" y="6512762"/>
            <a:ext cx="175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……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766387" y="3662929"/>
            <a:ext cx="4148591" cy="3111443"/>
            <a:chOff x="8132713" y="3951233"/>
            <a:chExt cx="4148591" cy="31114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132713" y="3951233"/>
              <a:ext cx="4148591" cy="31114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671779" y="3951233"/>
              <a:ext cx="331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</a:rPr>
                <a:t>Kean and Pastor Phil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and Recreation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4" y="1346201"/>
            <a:ext cx="471638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25" y="365125"/>
            <a:ext cx="5749491" cy="325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3352801"/>
            <a:ext cx="5547361" cy="313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02" y="3492500"/>
            <a:ext cx="5300314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2" y="3819524"/>
            <a:ext cx="3797300" cy="2847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Conference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2" y="1308100"/>
            <a:ext cx="3858683" cy="289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1302" y="736792"/>
            <a:ext cx="4000279" cy="300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1959" y="1831975"/>
            <a:ext cx="4191000" cy="314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2946400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Goodbyes….until Next Year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335882"/>
            <a:ext cx="4533900" cy="340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335882"/>
            <a:ext cx="4622800" cy="346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3619500"/>
            <a:ext cx="3962400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00" y="5105400"/>
            <a:ext cx="400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There is so….much more that could be shared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485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planned for next year?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125"/>
            <a:ext cx="10515600" cy="2479675"/>
          </a:xfrm>
        </p:spPr>
        <p:txBody>
          <a:bodyPr/>
          <a:lstStyle/>
          <a:p>
            <a:r>
              <a:rPr lang="en-US" dirty="0" smtClean="0"/>
              <a:t>Dates are being discussed now for mid/latter July 2016</a:t>
            </a:r>
          </a:p>
          <a:p>
            <a:r>
              <a:rPr lang="en-US" dirty="0" smtClean="0"/>
              <a:t>The electrical must be finished: installing the receptacles, buying and installing the electrical fixtures – interior and exterior</a:t>
            </a:r>
          </a:p>
          <a:p>
            <a:r>
              <a:rPr lang="en-US" dirty="0" smtClean="0"/>
              <a:t>We need workers to commit…all skills, no skills but willing and open hearts filled with the Spirit and ready to share it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6300" y="3400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6300" y="4416426"/>
            <a:ext cx="10515600" cy="201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Join in the fund raising and give.</a:t>
            </a:r>
          </a:p>
          <a:p>
            <a:r>
              <a:rPr lang="en-US" dirty="0" smtClean="0"/>
              <a:t>Plan to make the trip!  (Practice your Spanish…you’ll be glad you did!)</a:t>
            </a:r>
          </a:p>
          <a:p>
            <a:r>
              <a:rPr lang="en-US" dirty="0" smtClean="0"/>
              <a:t>Pray for God’s provision and blessing: wisdom for the leadership, resources and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Paraguay: Shaped Like New Jersey</a:t>
            </a:r>
            <a:br>
              <a:rPr lang="en-US" dirty="0" smtClean="0"/>
            </a:br>
            <a:r>
              <a:rPr lang="en-US" dirty="0" smtClean="0"/>
              <a:t>but  the Size of California</a:t>
            </a:r>
            <a:endParaRPr lang="en-US" dirty="0"/>
          </a:p>
        </p:txBody>
      </p:sp>
      <p:pic>
        <p:nvPicPr>
          <p:cNvPr id="1026" name="Picture 2" descr="https://upload.wikimedia.org/wikipedia/commons/thumb/2/2d/New_Jersey_Counties_by_metro_area_labeled.svg/2000px-New_Jersey_Counties_by_metro_area_labeled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80" y="1876425"/>
            <a:ext cx="229803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ology.com/world/paraguay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15" y="2141537"/>
            <a:ext cx="33623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0536" y="623570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157,048 </a:t>
            </a:r>
            <a:r>
              <a:rPr lang="en-US" dirty="0" err="1" smtClean="0"/>
              <a:t>sq</a:t>
            </a:r>
            <a:r>
              <a:rPr lang="en-US" dirty="0" smtClean="0"/>
              <a:t> mi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19580" y="623570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8,722.58 </a:t>
            </a:r>
            <a:r>
              <a:rPr lang="en-US" dirty="0" err="1" smtClean="0"/>
              <a:t>sq</a:t>
            </a:r>
            <a:r>
              <a:rPr lang="en-US" dirty="0" smtClean="0"/>
              <a:t> mi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445833" y="1026318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163,696 </a:t>
            </a:r>
            <a:r>
              <a:rPr lang="en-US" dirty="0" err="1" smtClean="0"/>
              <a:t>sq</a:t>
            </a:r>
            <a:r>
              <a:rPr lang="en-US" dirty="0" smtClean="0"/>
              <a:t> mi</a:t>
            </a:r>
            <a:endParaRPr lang="en-US" dirty="0"/>
          </a:p>
        </p:txBody>
      </p:sp>
      <p:pic>
        <p:nvPicPr>
          <p:cNvPr id="1030" name="Picture 6" descr="https://upload.wikimedia.org/wikipedia/commons/thumb/2/22/California_economic_regions_map_%28labeled_and_colored%29.svg/2000px-California_economic_regions_map_%28labeled_and_colored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36" y="2078037"/>
            <a:ext cx="345757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506312" y="623570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163,696 </a:t>
            </a:r>
            <a:r>
              <a:rPr lang="en-US" dirty="0" err="1" smtClean="0"/>
              <a:t>sq</a:t>
            </a:r>
            <a:r>
              <a:rPr lang="en-US" dirty="0" smtClean="0"/>
              <a:t> 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94829" cy="1325563"/>
          </a:xfrm>
        </p:spPr>
        <p:txBody>
          <a:bodyPr/>
          <a:lstStyle/>
          <a:p>
            <a:r>
              <a:rPr lang="en-US" dirty="0" smtClean="0"/>
              <a:t>Where In the World is Paraguay?</a:t>
            </a:r>
            <a:endParaRPr lang="en-US" dirty="0"/>
          </a:p>
        </p:txBody>
      </p:sp>
      <p:sp>
        <p:nvSpPr>
          <p:cNvPr id="6" name="AutoShape 6" descr="Image result for south american countries blank"/>
          <p:cNvSpPr>
            <a:spLocks noChangeAspect="1" noChangeArrowheads="1"/>
          </p:cNvSpPr>
          <p:nvPr/>
        </p:nvSpPr>
        <p:spPr bwMode="auto">
          <a:xfrm>
            <a:off x="3533774" y="2179637"/>
            <a:ext cx="4073525" cy="40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south american countries blank"/>
          <p:cNvSpPr>
            <a:spLocks noChangeAspect="1" noChangeArrowheads="1"/>
          </p:cNvSpPr>
          <p:nvPr/>
        </p:nvSpPr>
        <p:spPr bwMode="auto">
          <a:xfrm>
            <a:off x="4843689" y="2714851"/>
            <a:ext cx="2763609" cy="27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4" name="Picture 16" descr="Image result for south american countries 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22" y="365125"/>
            <a:ext cx="4407581" cy="6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6342" y="2179637"/>
            <a:ext cx="398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Hint:  </a:t>
            </a:r>
          </a:p>
          <a:p>
            <a:r>
              <a:rPr lang="en-US" sz="2800" dirty="0" smtClean="0"/>
              <a:t>It’s in South America.</a:t>
            </a:r>
            <a:endParaRPr lang="en-US" sz="2800" dirty="0"/>
          </a:p>
        </p:txBody>
      </p:sp>
      <p:sp>
        <p:nvSpPr>
          <p:cNvPr id="13" name="Right Arrow 12"/>
          <p:cNvSpPr/>
          <p:nvPr/>
        </p:nvSpPr>
        <p:spPr>
          <a:xfrm rot="20924393">
            <a:off x="3078896" y="3375837"/>
            <a:ext cx="5573486" cy="1269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Paraguay is right here?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03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46" y="130541"/>
            <a:ext cx="4573203" cy="2029830"/>
          </a:xfrm>
        </p:spPr>
        <p:txBody>
          <a:bodyPr>
            <a:normAutofit fontScale="90000"/>
          </a:bodyPr>
          <a:lstStyle/>
          <a:p>
            <a:r>
              <a:rPr lang="en-US" sz="8000" dirty="0" err="1" smtClean="0"/>
              <a:t>Luque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A suburb of Asuncion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 descr="http://geology.com/world/paraguay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65125"/>
            <a:ext cx="5194300" cy="63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 rot="5400000">
            <a:off x="6187751" y="2920235"/>
            <a:ext cx="2952734" cy="3484577"/>
          </a:xfrm>
          <a:prstGeom prst="triangle">
            <a:avLst/>
          </a:prstGeom>
          <a:solidFill>
            <a:schemeClr val="accent1">
              <a:alpha val="58000"/>
            </a:schemeClr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ap of Luque, Parag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1" y="3186238"/>
            <a:ext cx="5627429" cy="292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2587451" y="4969386"/>
            <a:ext cx="718701" cy="76380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061029" y="4510164"/>
            <a:ext cx="275772" cy="27577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230090" y="4053589"/>
            <a:ext cx="213422" cy="261257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7406" y="1690688"/>
            <a:ext cx="161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Barrio </a:t>
            </a:r>
            <a:r>
              <a:rPr lang="en-US" sz="3600" dirty="0" err="1" smtClean="0"/>
              <a:t>Parque</a:t>
            </a:r>
            <a:endParaRPr lang="en-US" sz="3600" dirty="0"/>
          </a:p>
        </p:txBody>
      </p:sp>
      <p:sp>
        <p:nvSpPr>
          <p:cNvPr id="13" name="Bent Arrow 12"/>
          <p:cNvSpPr/>
          <p:nvPr/>
        </p:nvSpPr>
        <p:spPr>
          <a:xfrm rot="5400000">
            <a:off x="1351178" y="2773368"/>
            <a:ext cx="1660195" cy="612887"/>
          </a:xfrm>
          <a:prstGeom prst="bentArrow">
            <a:avLst>
              <a:gd name="adj1" fmla="val 25000"/>
              <a:gd name="adj2" fmla="val 257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775" y="5710233"/>
            <a:ext cx="2336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 </a:t>
            </a:r>
            <a:r>
              <a:rPr lang="en-US" sz="3600" dirty="0" err="1" smtClean="0"/>
              <a:t>Renuevo</a:t>
            </a:r>
            <a:endParaRPr lang="en-US" sz="3600" dirty="0"/>
          </a:p>
        </p:txBody>
      </p:sp>
      <p:sp>
        <p:nvSpPr>
          <p:cNvPr id="15" name="Right Arrow 14"/>
          <p:cNvSpPr/>
          <p:nvPr/>
        </p:nvSpPr>
        <p:spPr>
          <a:xfrm rot="16200000">
            <a:off x="1752319" y="5120167"/>
            <a:ext cx="857912" cy="368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21" y="365125"/>
            <a:ext cx="5008346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Renuevo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950" y="1883271"/>
            <a:ext cx="5897415" cy="3317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8" y="1329659"/>
            <a:ext cx="2918404" cy="5160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82" y="2692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Official Reception At </a:t>
            </a:r>
            <a:r>
              <a:rPr lang="en-US" dirty="0" err="1" smtClean="0"/>
              <a:t>Renuevo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44" y="1838325"/>
            <a:ext cx="7735712" cy="4351338"/>
          </a:xfrm>
        </p:spPr>
      </p:pic>
      <p:sp>
        <p:nvSpPr>
          <p:cNvPr id="6" name="TextBox 5"/>
          <p:cNvSpPr txBox="1"/>
          <p:nvPr/>
        </p:nvSpPr>
        <p:spPr>
          <a:xfrm>
            <a:off x="635000" y="1930400"/>
            <a:ext cx="266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landed at 4 AM and went to our host families.</a:t>
            </a:r>
          </a:p>
          <a:p>
            <a:endParaRPr lang="en-US" sz="2400" dirty="0"/>
          </a:p>
          <a:p>
            <a:r>
              <a:rPr lang="en-US" sz="2400" dirty="0" smtClean="0"/>
              <a:t>We gathered at El </a:t>
            </a:r>
            <a:r>
              <a:rPr lang="en-US" sz="2400" dirty="0" err="1" smtClean="0"/>
              <a:t>Renuevo</a:t>
            </a:r>
            <a:r>
              <a:rPr lang="en-US" sz="2400" dirty="0" smtClean="0"/>
              <a:t> at 11 AM for our in-brief…</a:t>
            </a:r>
          </a:p>
          <a:p>
            <a:endParaRPr lang="en-US" sz="2400" dirty="0"/>
          </a:p>
          <a:p>
            <a:r>
              <a:rPr lang="en-US" sz="2400" dirty="0" smtClean="0"/>
              <a:t>…the itinerary for the week</a:t>
            </a:r>
          </a:p>
          <a:p>
            <a:endParaRPr lang="en-US" sz="2400" dirty="0"/>
          </a:p>
          <a:p>
            <a:r>
              <a:rPr lang="en-US" sz="2400" dirty="0" smtClean="0"/>
              <a:t>And……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1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First Blessing!</a:t>
            </a:r>
            <a:endParaRPr lang="en-US" dirty="0"/>
          </a:p>
        </p:txBody>
      </p:sp>
      <p:pic>
        <p:nvPicPr>
          <p:cNvPr id="4098" name="Picture 2" descr="http://i.telegraph.co.uk/multimedia/archive/01712/pope-reuters_1712799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5" y="365125"/>
            <a:ext cx="584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e Francis visits Asuncion  Parag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2851353"/>
            <a:ext cx="5388429" cy="35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2800" y="4470400"/>
            <a:ext cx="5733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streets were barricaded and police were everywhere stopping vehicular traffic….but that WAS a blessing!</a:t>
            </a:r>
          </a:p>
          <a:p>
            <a:r>
              <a:rPr lang="en-US" sz="2400" dirty="0" smtClean="0"/>
              <a:t>Bu God had all under control.  We needed this time to plan and organize our work!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07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Barrio </a:t>
            </a:r>
            <a:r>
              <a:rPr lang="en-US" dirty="0" err="1" smtClean="0"/>
              <a:t>Parque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87" y="914659"/>
            <a:ext cx="5120531" cy="308026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70" y="3994919"/>
            <a:ext cx="5021148" cy="27525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53400" y="306653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the bus…….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6" y="3336925"/>
            <a:ext cx="5749491" cy="325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02" y="1356904"/>
            <a:ext cx="52832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92300" y="3733800"/>
            <a:ext cx="44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Waiting for…El </a:t>
            </a:r>
            <a:r>
              <a:rPr lang="en-US" sz="2800" dirty="0" err="1" smtClean="0">
                <a:solidFill>
                  <a:srgbClr val="FFFF00"/>
                </a:solidFill>
              </a:rPr>
              <a:t>Collectivo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2283" y="3321050"/>
            <a:ext cx="21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El </a:t>
            </a:r>
            <a:r>
              <a:rPr lang="en-US" sz="2800" dirty="0" err="1" smtClean="0">
                <a:solidFill>
                  <a:srgbClr val="FFFF00"/>
                </a:solidFill>
              </a:rPr>
              <a:t>Collectivo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3500" y="5903257"/>
            <a:ext cx="44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On the way to Barrio </a:t>
            </a:r>
            <a:r>
              <a:rPr lang="en-US" sz="2800" dirty="0" err="1" smtClean="0">
                <a:solidFill>
                  <a:srgbClr val="FFFF00"/>
                </a:solidFill>
              </a:rPr>
              <a:t>Parque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1716" y="5992907"/>
            <a:ext cx="44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last mile…..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452</Words>
  <Application>Microsoft Office PowerPoint</Application>
  <PresentationFormat>Widescreen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Project Paraguay July 2015</vt:lpstr>
      <vt:lpstr>Our Team….</vt:lpstr>
      <vt:lpstr>Paraguay: Shaped Like New Jersey but  the Size of California</vt:lpstr>
      <vt:lpstr>Where In the World is Paraguay?</vt:lpstr>
      <vt:lpstr>Luque A suburb of Asuncion </vt:lpstr>
      <vt:lpstr>El Renuevo…</vt:lpstr>
      <vt:lpstr>Our Official Reception At Renuevo</vt:lpstr>
      <vt:lpstr>Our First Blessing!</vt:lpstr>
      <vt:lpstr>Getting to Barrio Parque</vt:lpstr>
      <vt:lpstr>Making the Work Assignments</vt:lpstr>
      <vt:lpstr>Inside Electrical Construction</vt:lpstr>
      <vt:lpstr>Outside Electrical Construction</vt:lpstr>
      <vt:lpstr>Finishing Touches</vt:lpstr>
      <vt:lpstr>After a Full Day’s Work It’s Quitting Time</vt:lpstr>
      <vt:lpstr>Food, Fellowship and Libation</vt:lpstr>
      <vt:lpstr>Praise, Worship and Sharing the Word</vt:lpstr>
      <vt:lpstr>Lots More Too…</vt:lpstr>
      <vt:lpstr>Lots of New Friends…family we’ve just met!</vt:lpstr>
      <vt:lpstr>Around Barrio Parque</vt:lpstr>
      <vt:lpstr>Fun and Recreation</vt:lpstr>
      <vt:lpstr>Women’s Conference</vt:lpstr>
      <vt:lpstr>Final Goodbyes….until Next Year</vt:lpstr>
      <vt:lpstr>What is planned for next year?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Paraguay July 2015</dc:title>
  <dc:creator>Gordon Caylor</dc:creator>
  <cp:lastModifiedBy>Gordon Caylor</cp:lastModifiedBy>
  <cp:revision>52</cp:revision>
  <dcterms:created xsi:type="dcterms:W3CDTF">2015-10-12T17:15:39Z</dcterms:created>
  <dcterms:modified xsi:type="dcterms:W3CDTF">2015-10-12T22:53:12Z</dcterms:modified>
</cp:coreProperties>
</file>